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BDC8039-59D1-43BC-AB2F-A37F1C23C94B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1BA197-6BD1-4FE0-9483-F094A0E00F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spd="med">
    <p:wipe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1500166" y="142852"/>
            <a:ext cx="611505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60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ПРОЕКТНАЯ РАБОТА</a:t>
            </a:r>
            <a:endParaRPr lang="ru-RU" sz="6000" b="1" kern="10" spc="0" dirty="0">
              <a:ln w="9525">
                <a:round/>
                <a:headEnd/>
                <a:tailEnd/>
              </a:ln>
              <a:solidFill>
                <a:srgbClr val="FF0000">
                  <a:alpha val="64999"/>
                </a:srgbClr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500166" y="1142984"/>
            <a:ext cx="6124575" cy="3019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2 "Б" КЛАССА</a:t>
            </a:r>
          </a:p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ОБЩЕОБРАЗОВАТЕЛЬНОЙ</a:t>
            </a:r>
          </a:p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НАЧАЛЬНОЙ ШКОЛЫ</a:t>
            </a:r>
          </a:p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"ШКОЛА ЗДОРОВЬЯ"</a:t>
            </a:r>
          </a:p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№ 1702</a:t>
            </a:r>
            <a:endParaRPr lang="ru-RU" sz="3600" b="1" kern="10" spc="0" dirty="0">
              <a:ln w="9525">
                <a:round/>
                <a:headEnd/>
                <a:tailEnd/>
              </a:ln>
              <a:solidFill>
                <a:srgbClr val="FF0000">
                  <a:alpha val="64999"/>
                </a:srgbClr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500166" y="4357694"/>
            <a:ext cx="6115050" cy="914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4800" b="1" kern="10" spc="0" dirty="0" smtClean="0">
                <a:ln w="9525">
                  <a:round/>
                  <a:headEnd/>
                  <a:tailEnd/>
                </a:ln>
                <a:solidFill>
                  <a:srgbClr val="00FF00">
                    <a:alpha val="75000"/>
                  </a:srgbClr>
                </a:solidFill>
                <a:effectLst/>
                <a:latin typeface="Times New Roman"/>
                <a:cs typeface="Times New Roman"/>
              </a:rPr>
              <a:t>ТЕМА: "ГИГИЕНА ЗРЕНИЯ"</a:t>
            </a:r>
            <a:endParaRPr lang="ru-RU" sz="4800" b="1" kern="10" spc="0" dirty="0">
              <a:ln w="9525">
                <a:round/>
                <a:headEnd/>
                <a:tailEnd/>
              </a:ln>
              <a:solidFill>
                <a:srgbClr val="00FF00">
                  <a:alpha val="75000"/>
                </a:srgbClr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097" name="WordArt 1"/>
          <p:cNvSpPr>
            <a:spLocks noChangeArrowheads="1" noChangeShapeType="1" noTextEdit="1"/>
          </p:cNvSpPr>
          <p:nvPr/>
        </p:nvSpPr>
        <p:spPr bwMode="auto">
          <a:xfrm>
            <a:off x="1857356" y="5429264"/>
            <a:ext cx="5219700" cy="1038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Учитель: Новикова М.А.</a:t>
            </a:r>
          </a:p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solidFill>
                  <a:srgbClr val="FF0000">
                    <a:alpha val="64999"/>
                  </a:srgbClr>
                </a:solidFill>
                <a:effectLst/>
                <a:latin typeface="Times New Roman"/>
                <a:cs typeface="Times New Roman"/>
              </a:rPr>
              <a:t>Воспитатель: Ким И.Е.  </a:t>
            </a:r>
            <a:endParaRPr lang="ru-RU" sz="3600" b="1" kern="10" spc="0" dirty="0">
              <a:ln w="9525">
                <a:round/>
                <a:headEnd/>
                <a:tailEnd/>
              </a:ln>
              <a:solidFill>
                <a:srgbClr val="FF0000">
                  <a:alpha val="64999"/>
                </a:srgbClr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10715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457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5943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74390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канирование0002"/>
          <p:cNvPicPr>
            <a:picLocks noChangeAspect="1" noChangeArrowheads="1"/>
          </p:cNvPicPr>
          <p:nvPr/>
        </p:nvPicPr>
        <p:blipFill>
          <a:blip r:embed="rId2" cstate="print"/>
          <a:srcRect l="15691" t="20561" r="13699" b="28716"/>
          <a:stretch>
            <a:fillRect/>
          </a:stretch>
        </p:blipFill>
        <p:spPr bwMode="auto">
          <a:xfrm>
            <a:off x="142844" y="2357430"/>
            <a:ext cx="4424735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сканирование0003"/>
          <p:cNvPicPr>
            <a:picLocks noChangeAspect="1" noChangeArrowheads="1"/>
          </p:cNvPicPr>
          <p:nvPr/>
        </p:nvPicPr>
        <p:blipFill>
          <a:blip r:embed="rId3" cstate="print"/>
          <a:srcRect l="12453" t="17482" r="11830" b="27477"/>
          <a:stretch>
            <a:fillRect/>
          </a:stretch>
        </p:blipFill>
        <p:spPr bwMode="auto">
          <a:xfrm>
            <a:off x="4643438" y="142852"/>
            <a:ext cx="436589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42844" y="571480"/>
            <a:ext cx="4429156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Квадрат. Переводить взгляд из правого</a:t>
            </a:r>
          </a:p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верхнего угла в левый нижний</a:t>
            </a:r>
          </a:p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в левый верхний, в правый нижний.</a:t>
            </a:r>
          </a:p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Ещё раз одновременно посмотреть</a:t>
            </a:r>
          </a:p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в углы квадрата.</a:t>
            </a:r>
            <a:endParaRPr lang="ru-RU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effectLst/>
              <a:latin typeface="Arial"/>
              <a:cs typeface="Arial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4714844" y="4929198"/>
            <a:ext cx="4286312" cy="1038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/>
                <a:latin typeface="Arial"/>
                <a:cs typeface="Arial"/>
              </a:rPr>
              <a:t>Круг. Обводить его глазами сначала</a:t>
            </a:r>
          </a:p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/>
                <a:latin typeface="Arial"/>
                <a:cs typeface="Arial"/>
              </a:rPr>
              <a:t>по часовой стрелке, потом против</a:t>
            </a:r>
          </a:p>
          <a:p>
            <a:pPr algn="ctr" rtl="0"/>
            <a:r>
              <a:rPr lang="ru-RU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/>
                <a:latin typeface="Arial"/>
                <a:cs typeface="Arial"/>
              </a:rPr>
              <a:t>часовой стрелки.</a:t>
            </a:r>
            <a:endParaRPr lang="ru-RU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80"/>
              </a:solidFill>
              <a:effectLst/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зрение 002"/>
          <p:cNvPicPr>
            <a:picLocks noChangeAspect="1" noChangeArrowheads="1"/>
          </p:cNvPicPr>
          <p:nvPr/>
        </p:nvPicPr>
        <p:blipFill>
          <a:blip r:embed="rId2" cstate="print"/>
          <a:srcRect b="11148"/>
          <a:stretch>
            <a:fillRect/>
          </a:stretch>
        </p:blipFill>
        <p:spPr bwMode="auto">
          <a:xfrm>
            <a:off x="1500166" y="2357430"/>
            <a:ext cx="61055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1500166" y="500042"/>
            <a:ext cx="611505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4000" b="1" i="1" kern="10" spc="0" dirty="0" smtClean="0">
                <a:ln w="9525">
                  <a:solidFill>
                    <a:srgbClr val="1C1A10"/>
                  </a:solidFill>
                  <a:round/>
                  <a:headEnd/>
                  <a:tailEnd/>
                </a:ln>
                <a:solidFill>
                  <a:srgbClr val="974706"/>
                </a:solidFill>
                <a:effectLst/>
                <a:latin typeface="Arial Narrow"/>
              </a:rPr>
              <a:t>Вытянуть вперёд руку. Следить взглядом</a:t>
            </a:r>
          </a:p>
          <a:p>
            <a:pPr algn="ctr" rtl="0"/>
            <a:r>
              <a:rPr lang="ru-RU" sz="4000" b="1" i="1" kern="10" spc="0" dirty="0" smtClean="0">
                <a:ln w="9525">
                  <a:solidFill>
                    <a:srgbClr val="1C1A10"/>
                  </a:solidFill>
                  <a:round/>
                  <a:headEnd/>
                  <a:tailEnd/>
                </a:ln>
                <a:solidFill>
                  <a:srgbClr val="974706"/>
                </a:solidFill>
                <a:effectLst/>
                <a:latin typeface="Arial Narrow"/>
              </a:rPr>
              <a:t>за указательным пальцем, медленно</a:t>
            </a:r>
          </a:p>
          <a:p>
            <a:pPr algn="ctr" rtl="0"/>
            <a:r>
              <a:rPr lang="ru-RU" sz="4000" b="1" i="1" kern="10" spc="0" dirty="0" smtClean="0">
                <a:ln w="9525">
                  <a:solidFill>
                    <a:srgbClr val="1C1A10"/>
                  </a:solidFill>
                  <a:round/>
                  <a:headEnd/>
                  <a:tailEnd/>
                </a:ln>
                <a:solidFill>
                  <a:srgbClr val="974706"/>
                </a:solidFill>
                <a:effectLst/>
                <a:latin typeface="Arial Narrow"/>
              </a:rPr>
              <a:t>приближая его к носу, а потом медленно</a:t>
            </a:r>
          </a:p>
          <a:p>
            <a:pPr algn="ctr" rtl="0"/>
            <a:r>
              <a:rPr lang="ru-RU" sz="4000" b="1" i="1" kern="10" spc="0" dirty="0" smtClean="0">
                <a:ln w="9525">
                  <a:solidFill>
                    <a:srgbClr val="1C1A10"/>
                  </a:solidFill>
                  <a:round/>
                  <a:headEnd/>
                  <a:tailEnd/>
                </a:ln>
                <a:solidFill>
                  <a:srgbClr val="974706"/>
                </a:solidFill>
                <a:effectLst/>
                <a:latin typeface="Arial Narrow"/>
              </a:rPr>
              <a:t>отодвинуть обратно. Повторить 5 раз.</a:t>
            </a:r>
            <a:endParaRPr lang="ru-RU" sz="4000" b="1" i="1" kern="10" spc="0" dirty="0">
              <a:ln w="9525">
                <a:solidFill>
                  <a:srgbClr val="1C1A10"/>
                </a:solidFill>
                <a:round/>
                <a:headEnd/>
                <a:tailEnd/>
              </a:ln>
              <a:solidFill>
                <a:srgbClr val="974706"/>
              </a:solidFill>
              <a:effectLst/>
              <a:latin typeface="Arial Narrow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142852"/>
            <a:ext cx="4358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Дефекты глаз.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42844" y="1500174"/>
            <a:ext cx="3857620" cy="830997"/>
            <a:chOff x="0" y="1500174"/>
            <a:chExt cx="3857620" cy="83099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1643050"/>
              <a:ext cx="3857620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0" y="1500174"/>
              <a:ext cx="3782574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Близорукость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500562" y="1500174"/>
            <a:ext cx="4500562" cy="830997"/>
            <a:chOff x="4643438" y="1500174"/>
            <a:chExt cx="4500562" cy="83099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643438" y="1643050"/>
              <a:ext cx="450056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643665" y="1500174"/>
              <a:ext cx="4500335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Дальнозоркость</a:t>
              </a:r>
              <a:endPara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cxnSp>
        <p:nvCxnSpPr>
          <p:cNvPr id="11" name="Прямая со стрелкой 10"/>
          <p:cNvCxnSpPr/>
          <p:nvPr/>
        </p:nvCxnSpPr>
        <p:spPr>
          <a:xfrm rot="10800000" flipV="1">
            <a:off x="3000364" y="928670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857752" y="928670"/>
            <a:ext cx="1214446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857496"/>
            <a:ext cx="419102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496"/>
            <a:ext cx="4214842" cy="316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571604" y="214290"/>
            <a:ext cx="6115050" cy="7334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4000" b="1" i="1" kern="10" spc="0" dirty="0" smtClean="0">
                <a:ln w="9525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Narrow"/>
              </a:rPr>
              <a:t>МЕТОДЫ  ЛЕЧЕНИЯ  ДЕФЕКТОВ  ГЛАЗА</a:t>
            </a:r>
            <a:endParaRPr lang="ru-RU" sz="4000" b="1" i="1" kern="10" spc="0" dirty="0">
              <a:ln w="9525">
                <a:solidFill>
                  <a:srgbClr val="E36C0A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Narrow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35729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Эффективным средством лечения и профилактики ряда глазных заболеваний является  АППАРАТ «РУЧЕЁК».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099" name="Picture 3" descr="зрение 007"/>
          <p:cNvPicPr>
            <a:picLocks noChangeAspect="1" noChangeArrowheads="1"/>
          </p:cNvPicPr>
          <p:nvPr/>
        </p:nvPicPr>
        <p:blipFill>
          <a:blip r:embed="rId2" cstate="print"/>
          <a:srcRect l="179" t="3839" r="10162" b="10677"/>
          <a:stretch>
            <a:fillRect/>
          </a:stretch>
        </p:blipFill>
        <p:spPr bwMode="auto">
          <a:xfrm>
            <a:off x="357158" y="2857496"/>
            <a:ext cx="5180757" cy="371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зрение 004"/>
          <p:cNvPicPr>
            <a:picLocks noChangeAspect="1" noChangeArrowheads="1"/>
          </p:cNvPicPr>
          <p:nvPr/>
        </p:nvPicPr>
        <p:blipFill>
          <a:blip r:embed="rId3" cstate="print"/>
          <a:srcRect l="28699" t="4904" r="5855" b="10814"/>
          <a:stretch>
            <a:fillRect/>
          </a:stretch>
        </p:blipFill>
        <p:spPr bwMode="auto">
          <a:xfrm>
            <a:off x="6072198" y="1928802"/>
            <a:ext cx="26098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 класс 040"/>
          <p:cNvPicPr>
            <a:picLocks noChangeAspect="1" noChangeArrowheads="1"/>
          </p:cNvPicPr>
          <p:nvPr/>
        </p:nvPicPr>
        <p:blipFill>
          <a:blip r:embed="rId2" cstate="print"/>
          <a:srcRect l="3798" b="5399"/>
          <a:stretch>
            <a:fillRect/>
          </a:stretch>
        </p:blipFill>
        <p:spPr bwMode="auto">
          <a:xfrm>
            <a:off x="142844" y="142852"/>
            <a:ext cx="4467075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2 класс 039"/>
          <p:cNvPicPr>
            <a:picLocks noChangeAspect="1" noChangeArrowheads="1"/>
          </p:cNvPicPr>
          <p:nvPr/>
        </p:nvPicPr>
        <p:blipFill>
          <a:blip r:embed="rId3" cstate="print"/>
          <a:srcRect l="3798" b="5565"/>
          <a:stretch>
            <a:fillRect/>
          </a:stretch>
        </p:blipFill>
        <p:spPr bwMode="auto">
          <a:xfrm>
            <a:off x="4500562" y="3429000"/>
            <a:ext cx="4387862" cy="321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Аппарат</a:t>
            </a:r>
            <a:r>
              <a:rPr lang="en-US" sz="2000" b="1" dirty="0" smtClean="0">
                <a:solidFill>
                  <a:srgbClr val="FF0000"/>
                </a:solidFill>
              </a:rPr>
              <a:t> «АСИР» </a:t>
            </a:r>
            <a:r>
              <a:rPr lang="en-US" sz="2000" b="1" dirty="0" err="1" smtClean="0">
                <a:solidFill>
                  <a:srgbClr val="FF0000"/>
                </a:solidFill>
              </a:rPr>
              <a:t>предназначен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для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ритмической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фототерапии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электромагнитным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излучением</a:t>
            </a:r>
            <a:r>
              <a:rPr lang="en-US" sz="2000" b="1" dirty="0" smtClean="0">
                <a:solidFill>
                  <a:srgbClr val="FF0000"/>
                </a:solidFill>
              </a:rPr>
              <a:t> с </a:t>
            </a:r>
            <a:r>
              <a:rPr lang="en-US" sz="2000" b="1" dirty="0" err="1" smtClean="0">
                <a:solidFill>
                  <a:srgbClr val="FF0000"/>
                </a:solidFill>
              </a:rPr>
              <a:t>целью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профилактики</a:t>
            </a:r>
            <a:r>
              <a:rPr lang="en-US" sz="2000" b="1" dirty="0" smtClean="0">
                <a:solidFill>
                  <a:srgbClr val="FF0000"/>
                </a:solidFill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лечения</a:t>
            </a:r>
            <a:r>
              <a:rPr lang="en-US" sz="2000" b="1" dirty="0" smtClean="0">
                <a:solidFill>
                  <a:srgbClr val="FF0000"/>
                </a:solidFill>
              </a:rPr>
              <a:t> и </a:t>
            </a:r>
            <a:r>
              <a:rPr lang="en-US" sz="2000" b="1" dirty="0" err="1" smtClean="0">
                <a:solidFill>
                  <a:srgbClr val="FF0000"/>
                </a:solidFill>
              </a:rPr>
              <a:t>реабилитации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состояний</a:t>
            </a:r>
            <a:r>
              <a:rPr lang="en-US" sz="2000" b="1" dirty="0" smtClean="0">
                <a:solidFill>
                  <a:srgbClr val="FF0000"/>
                </a:solidFill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связанных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недостаточной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освещённостью</a:t>
            </a:r>
            <a:r>
              <a:rPr lang="en-US" sz="2000" b="1" dirty="0" smtClean="0">
                <a:solidFill>
                  <a:srgbClr val="FF0000"/>
                </a:solidFill>
              </a:rPr>
              <a:t> в </a:t>
            </a:r>
            <a:r>
              <a:rPr lang="en-US" sz="2000" b="1" dirty="0" err="1" smtClean="0">
                <a:solidFill>
                  <a:srgbClr val="FF0000"/>
                </a:solidFill>
              </a:rPr>
              <a:t>осенне-зимний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период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зрение 001"/>
          <p:cNvPicPr>
            <a:picLocks noChangeAspect="1" noChangeArrowheads="1"/>
          </p:cNvPicPr>
          <p:nvPr/>
        </p:nvPicPr>
        <p:blipFill>
          <a:blip r:embed="rId2" cstate="print"/>
          <a:srcRect b="19861"/>
          <a:stretch>
            <a:fillRect/>
          </a:stretch>
        </p:blipFill>
        <p:spPr bwMode="auto">
          <a:xfrm>
            <a:off x="4786314" y="785794"/>
            <a:ext cx="4235125" cy="253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зрение 005"/>
          <p:cNvPicPr>
            <a:picLocks noChangeAspect="1" noChangeArrowheads="1"/>
          </p:cNvPicPr>
          <p:nvPr/>
        </p:nvPicPr>
        <p:blipFill>
          <a:blip r:embed="rId3" cstate="print"/>
          <a:srcRect l="-574" b="12729"/>
          <a:stretch>
            <a:fillRect/>
          </a:stretch>
        </p:blipFill>
        <p:spPr bwMode="auto">
          <a:xfrm>
            <a:off x="214282" y="3643314"/>
            <a:ext cx="43841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зрение 006"/>
          <p:cNvPicPr>
            <a:picLocks noChangeAspect="1" noChangeArrowheads="1"/>
          </p:cNvPicPr>
          <p:nvPr/>
        </p:nvPicPr>
        <p:blipFill>
          <a:blip r:embed="rId4" cstate="print"/>
          <a:srcRect l="4066" t="7314" b="12729"/>
          <a:stretch>
            <a:fillRect/>
          </a:stretch>
        </p:blipFill>
        <p:spPr bwMode="auto">
          <a:xfrm>
            <a:off x="4643438" y="3643314"/>
            <a:ext cx="4286248" cy="286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571604" y="428604"/>
            <a:ext cx="6115050" cy="3143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107763" dir="18900000" algn="ctr" rotWithShape="0">
                    <a:srgbClr val="80808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НАРОДНЫЕ РЕЦЕПТЫ ДЛЯ ЛЕЧЕНИЯ ГЛАЗ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429264"/>
            <a:ext cx="1857356" cy="123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785794"/>
            <a:ext cx="18669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929066"/>
            <a:ext cx="185738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428868"/>
            <a:ext cx="18669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000232" y="785794"/>
            <a:ext cx="650085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БЛИЗОРУКОСТИ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Одну молодую картошку натереть на мелкой тёрке, отжать через три слоя стерильной марли. В соке намочить два ватных диска и приложить к глазам на 15 минут. Картофель лучше «синеглазка».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000232" y="4000504"/>
            <a:ext cx="66437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Есть свежие ягоды черники или варенье из черники по 2-3 столовых ложки 3-4 раза в день. Черника улучшает остроту зрения, уменьшает усталость глаз во время работы.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48" y="2428868"/>
            <a:ext cx="98742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000232" y="2571744"/>
            <a:ext cx="57150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Смешать сок лука и мед в соотношении 1:1 и этой смесью смазывать 1-3 раза в день веки при ухудшении зрения.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2000232" y="5429264"/>
            <a:ext cx="67151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Оставшуюся спитую заварку чёрного чая завернуть в чистую марлю и накладывать в виде компресса на больные, воспалённые глаза.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500166" y="214290"/>
            <a:ext cx="6115050" cy="3524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i="1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 Black"/>
              </a:rPr>
              <a:t>Свежий воздух - профилактика заболеваний глаз</a:t>
            </a:r>
            <a:endParaRPr lang="ru-RU" sz="3600" i="1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 Black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3500462" cy="248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42984"/>
            <a:ext cx="369683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786190"/>
            <a:ext cx="4122399" cy="278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57148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Чтобы предотвратить близорукость и другие заболевания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чаще гуляйте и бывайте на свежем воздухе.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2"/>
          <p:cNvSpPr>
            <a:spLocks noChangeArrowheads="1" noChangeShapeType="1" noTextEdit="1"/>
          </p:cNvSpPr>
          <p:nvPr/>
        </p:nvSpPr>
        <p:spPr bwMode="auto">
          <a:xfrm>
            <a:off x="1428728" y="214290"/>
            <a:ext cx="6115050" cy="4000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3600" b="1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КАК ПРОТИВОСТОЯТЬ ТРАВМАМ?</a:t>
            </a:r>
            <a:endParaRPr lang="ru-RU" sz="3600" b="1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3643306" cy="273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857628"/>
            <a:ext cx="381002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40005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Травмы глаза наиболее часто случаются у мальчиков во время игр острыми предметами.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92867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/>
              <a:t>Крайне</a:t>
            </a:r>
            <a:r>
              <a:rPr lang="en-US" b="1" dirty="0" smtClean="0"/>
              <a:t> </a:t>
            </a:r>
            <a:r>
              <a:rPr lang="en-US" b="1" dirty="0" err="1" smtClean="0"/>
              <a:t>важно</a:t>
            </a:r>
            <a:r>
              <a:rPr lang="en-US" b="1" dirty="0" smtClean="0"/>
              <a:t> </a:t>
            </a:r>
            <a:r>
              <a:rPr lang="en-US" b="1" dirty="0" err="1" smtClean="0"/>
              <a:t>научить</a:t>
            </a:r>
            <a:r>
              <a:rPr lang="en-US" b="1" dirty="0" smtClean="0"/>
              <a:t> </a:t>
            </a:r>
            <a:r>
              <a:rPr lang="en-US" b="1" dirty="0" err="1" smtClean="0"/>
              <a:t>детей</a:t>
            </a:r>
            <a:r>
              <a:rPr lang="en-US" b="1" dirty="0" smtClean="0"/>
              <a:t> </a:t>
            </a:r>
            <a:r>
              <a:rPr lang="en-US" b="1" dirty="0" err="1" smtClean="0"/>
              <a:t>правильно</a:t>
            </a:r>
            <a:r>
              <a:rPr lang="en-US" b="1" dirty="0" smtClean="0"/>
              <a:t> </a:t>
            </a:r>
            <a:r>
              <a:rPr lang="en-US" b="1" dirty="0" err="1" smtClean="0"/>
              <a:t>обращаться</a:t>
            </a:r>
            <a:r>
              <a:rPr lang="en-US" b="1" dirty="0" smtClean="0"/>
              <a:t> с </a:t>
            </a:r>
            <a:r>
              <a:rPr lang="en-US" b="1" dirty="0" err="1" smtClean="0"/>
              <a:t>острыми</a:t>
            </a:r>
            <a:r>
              <a:rPr lang="en-US" b="1" dirty="0" smtClean="0"/>
              <a:t> </a:t>
            </a:r>
            <a:r>
              <a:rPr lang="en-US" b="1" dirty="0" err="1" smtClean="0"/>
              <a:t>предметами</a:t>
            </a:r>
            <a:r>
              <a:rPr lang="en-US" b="1" dirty="0" smtClean="0"/>
              <a:t>. </a:t>
            </a:r>
            <a:endParaRPr lang="ru-RU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1928794" y="214290"/>
            <a:ext cx="5353050" cy="9715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3600" b="1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КАК ПРАВИЛЬНО ОКАЗАТЬ</a:t>
            </a:r>
          </a:p>
          <a:p>
            <a:pPr algn="ctr" rtl="0"/>
            <a:r>
              <a:rPr lang="ru-RU" sz="3600" b="1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ПЕРВУЮ ПОМОЩЬ?</a:t>
            </a:r>
            <a:endParaRPr lang="ru-RU" sz="3600" b="1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3643338" cy="273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929066"/>
            <a:ext cx="3713157" cy="278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142984"/>
            <a:ext cx="3641719" cy="273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18975" y="357166"/>
            <a:ext cx="902502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ЦЕЛИ: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Учить заниматься исследовательской деятельностью.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Познакомить с органами зрения – глазами и ролью зрения в жизни человека.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Учить соблюдать правила гигиены и сохранения зрения.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Познакомить с народными рецептами лечения  заболевания глаз.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Формировать навыки работы с энциклопедической  литературой.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Учить правильно оформлять собранный материал.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Воспитывать дружеские взаимоотношения.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86446" cy="687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857884" y="571480"/>
            <a:ext cx="3071834" cy="52629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Глазки очень нам нужны!!!</a:t>
            </a:r>
          </a:p>
          <a:p>
            <a:pPr algn="ctr"/>
            <a:endParaRPr lang="ru-RU" sz="4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Глазки очень нам важны!!!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714752"/>
            <a:ext cx="3643306" cy="245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5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714752"/>
            <a:ext cx="3643338" cy="245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786182" y="1785926"/>
            <a:ext cx="52149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Глаза</a:t>
            </a:r>
            <a:r>
              <a:rPr lang="en-US" sz="2800" b="1" dirty="0">
                <a:solidFill>
                  <a:srgbClr val="FF0000"/>
                </a:solidFill>
              </a:rPr>
              <a:t> – </a:t>
            </a:r>
            <a:r>
              <a:rPr lang="en-US" sz="2800" b="1" dirty="0" err="1">
                <a:solidFill>
                  <a:srgbClr val="FF0000"/>
                </a:solidFill>
              </a:rPr>
              <a:t>самые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совершенные</a:t>
            </a:r>
            <a:r>
              <a:rPr lang="en-US" sz="2800" b="1" dirty="0">
                <a:solidFill>
                  <a:srgbClr val="FF0000"/>
                </a:solidFill>
              </a:rPr>
              <a:t> и </a:t>
            </a:r>
            <a:r>
              <a:rPr lang="en-US" sz="2800" b="1" dirty="0" err="1">
                <a:solidFill>
                  <a:srgbClr val="FF0000"/>
                </a:solidFill>
              </a:rPr>
              <a:t>самые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загадочные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органы</a:t>
            </a:r>
            <a:r>
              <a:rPr lang="en-US" sz="2800" b="1" dirty="0">
                <a:solidFill>
                  <a:srgbClr val="FF0000"/>
                </a:solidFill>
              </a:rPr>
              <a:t> в </a:t>
            </a:r>
            <a:r>
              <a:rPr lang="en-US" sz="2800" b="1" dirty="0" err="1">
                <a:solidFill>
                  <a:srgbClr val="FF0000"/>
                </a:solidFill>
              </a:rPr>
              <a:t>нашем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теле</a:t>
            </a:r>
            <a:r>
              <a:rPr lang="en-US" sz="2800" b="1" dirty="0">
                <a:solidFill>
                  <a:srgbClr val="FF0000"/>
                </a:solidFill>
              </a:rPr>
              <a:t>.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57166"/>
            <a:ext cx="5429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Глаза</a:t>
            </a:r>
            <a:r>
              <a:rPr lang="en-US" sz="2800" b="1" dirty="0">
                <a:solidFill>
                  <a:srgbClr val="FF0000"/>
                </a:solidFill>
              </a:rPr>
              <a:t> – </a:t>
            </a:r>
            <a:r>
              <a:rPr lang="en-US" sz="2800" b="1" dirty="0" err="1">
                <a:solidFill>
                  <a:srgbClr val="FF0000"/>
                </a:solidFill>
              </a:rPr>
              <a:t>самый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ценный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дар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природы</a:t>
            </a:r>
            <a:r>
              <a:rPr lang="en-US" sz="2800" b="1" dirty="0">
                <a:solidFill>
                  <a:srgbClr val="FF0000"/>
                </a:solidFill>
              </a:rPr>
              <a:t>, а </a:t>
            </a:r>
            <a:r>
              <a:rPr lang="en-US" sz="2800" b="1" dirty="0" err="1">
                <a:solidFill>
                  <a:srgbClr val="FF0000"/>
                </a:solidFill>
              </a:rPr>
              <a:t>зрение</a:t>
            </a:r>
            <a:r>
              <a:rPr lang="en-US" sz="2800" b="1" dirty="0">
                <a:solidFill>
                  <a:srgbClr val="FF0000"/>
                </a:solidFill>
              </a:rPr>
              <a:t> – </a:t>
            </a:r>
            <a:r>
              <a:rPr lang="en-US" sz="2800" b="1" dirty="0" err="1">
                <a:solidFill>
                  <a:srgbClr val="FF0000"/>
                </a:solidFill>
              </a:rPr>
              <a:t>это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Божий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дар</a:t>
            </a:r>
            <a:r>
              <a:rPr lang="en-US" sz="2800" b="1" dirty="0">
                <a:solidFill>
                  <a:srgbClr val="FF0000"/>
                </a:solidFill>
              </a:rPr>
              <a:t>!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2150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214290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Стражи глаз.</a:t>
            </a:r>
          </a:p>
        </p:txBody>
      </p:sp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7298"/>
            <a:ext cx="442915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643570" y="164305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F0"/>
                </a:solidFill>
              </a:rPr>
              <a:t>Брови</a:t>
            </a:r>
            <a:endParaRPr lang="ru-RU" sz="2400" b="1" i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2571744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F0"/>
                </a:solidFill>
              </a:rPr>
              <a:t>Веки</a:t>
            </a:r>
            <a:endParaRPr lang="ru-RU" sz="2400" b="1" i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3429000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F0"/>
                </a:solidFill>
              </a:rPr>
              <a:t>Ресницы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3570" y="428625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F0"/>
                </a:solidFill>
              </a:rPr>
              <a:t>Слёзы</a:t>
            </a:r>
            <a:endParaRPr lang="ru-RU" sz="24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Rectangle 1"/>
          <p:cNvSpPr>
            <a:spLocks noChangeArrowheads="1"/>
          </p:cNvSpPr>
          <p:nvPr/>
        </p:nvSpPr>
        <p:spPr bwMode="auto">
          <a:xfrm>
            <a:off x="0" y="0"/>
            <a:ext cx="90011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Цветное колечко это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радужная оболочка,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или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радужка.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 неё зависит цвет наших глаз. Они бывают вот такого цвета.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2763903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14488"/>
            <a:ext cx="32385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286256"/>
            <a:ext cx="2963350" cy="200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429132"/>
            <a:ext cx="24257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6273" y="4286256"/>
            <a:ext cx="1977727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428728" y="0"/>
            <a:ext cx="6115050" cy="70485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 rtl="0"/>
            <a:r>
              <a:rPr lang="ru-RU" sz="6000" b="1" kern="10" spc="0" dirty="0" smtClean="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Narrow"/>
              </a:rPr>
              <a:t>ПРАВИЛА БЕРЕЖНОГО ОТНОШЕНИЯ К ЗРЕНИЮ</a:t>
            </a:r>
            <a:endParaRPr lang="ru-RU" sz="6000" b="1" kern="10" spc="0" dirty="0">
              <a:ln w="12700">
                <a:solidFill>
                  <a:srgbClr val="FF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Narrow"/>
            </a:endParaRP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1357290" y="1142984"/>
            <a:ext cx="6115050" cy="2105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1.Умываться по утрам.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2.Читать, писать только при хорошем освещении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 яркий свет не должен попадать в глаза.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3. При чтении и письме свет должен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освещать страницу слева.</a:t>
            </a:r>
          </a:p>
          <a:p>
            <a:pPr algn="ctr" rtl="0"/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357290" y="2928934"/>
            <a:ext cx="6105525" cy="148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4. Расстояние от глаз до текста рекомендуется 30-35 см.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5. Если долго читаешь, пишешь, рисуешь,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каждые 20-30 минут давать глазам отдохнуть.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6. Смотреть телевизор не более 1-1,5 часа в день.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0" decel="100000" fill="hold"/>
                                        <p:tgtEl>
                                          <p:spTgt spid="2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2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decel="100000" fill="hold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0" decel="100000" fill="hold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0" decel="100000" fill="hold"/>
                                        <p:tgtEl>
                                          <p:spTgt spid="2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800" decel="100000" fill="hold"/>
                                        <p:tgtEl>
                                          <p:spTgt spid="2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571604" y="2786058"/>
            <a:ext cx="6115050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12. Не тереть глаза руками - так можно занести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соринку или опасные бактерии.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13. Пользоваться чистым носовым платком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928662" y="4000504"/>
            <a:ext cx="6115050" cy="138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4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14. Употреблять в пищу достаточное количество</a:t>
            </a:r>
          </a:p>
          <a:p>
            <a:pPr algn="ctr" rtl="0"/>
            <a:r>
              <a:rPr lang="ru-RU" sz="4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растительных продуктов (морковь, лук, петрушку,</a:t>
            </a:r>
          </a:p>
          <a:p>
            <a:pPr algn="ctr" rtl="0"/>
            <a:r>
              <a:rPr lang="ru-RU" sz="4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помидоры, сладкий красный перец).</a:t>
            </a:r>
          </a:p>
          <a:p>
            <a:pPr algn="ctr" rtl="0"/>
            <a:r>
              <a:rPr lang="ru-RU" sz="4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15. Делать гимнастику для глаз.</a:t>
            </a:r>
            <a:endParaRPr lang="ru-RU" sz="4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13"/>
          <p:cNvSpPr>
            <a:spLocks noChangeArrowheads="1" noChangeShapeType="1" noTextEdit="1"/>
          </p:cNvSpPr>
          <p:nvPr/>
        </p:nvSpPr>
        <p:spPr bwMode="auto">
          <a:xfrm>
            <a:off x="1500166" y="714356"/>
            <a:ext cx="6115050" cy="200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7. Сидеть не ближе 3 м от телевизора.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8. Играть на компьютере можно не более 15 минут.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9. Не читать лёжа.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10. Не читать в транспорте.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11. Оберегать глаза от попаданий в них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инородных предметов.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3" y="4714893"/>
            <a:ext cx="2143108" cy="214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0" decel="100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800" decel="100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decel="100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800" decel="100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800" decel="100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800" decel="100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800" decel="100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357290" y="285728"/>
            <a:ext cx="6115050" cy="55245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6000" i="1" kern="10" spc="0" dirty="0" smtClean="0">
                <a:ln w="2540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ГИМНАСТИКА ДЛЯ ГЛАЗ</a:t>
            </a:r>
            <a:endParaRPr lang="ru-RU" sz="6000" i="1" kern="10" spc="0" dirty="0">
              <a:ln w="25400">
                <a:solidFill>
                  <a:srgbClr val="FF66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357290" y="1000108"/>
            <a:ext cx="628650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ЕСЛИ ГЛАЗА УСТАЛИ,ВЫПОЛНИТЕ ТАКИЕ УПРАЖНЕНИЯ:</a:t>
            </a:r>
            <a:endParaRPr lang="ru-RU" sz="3600" kern="10" spc="0" dirty="0">
              <a:ln w="25400">
                <a:solidFill>
                  <a:srgbClr val="800080"/>
                </a:solidFill>
                <a:round/>
                <a:headEnd/>
                <a:tailEnd/>
              </a:ln>
              <a:solidFill>
                <a:srgbClr val="80008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8" name="Picture 4" descr="зрение 002"/>
          <p:cNvPicPr>
            <a:picLocks noChangeAspect="1" noChangeArrowheads="1"/>
          </p:cNvPicPr>
          <p:nvPr/>
        </p:nvPicPr>
        <p:blipFill>
          <a:blip r:embed="rId2" cstate="print"/>
          <a:srcRect l="11349" t="-5" r="2998" b="11511"/>
          <a:stretch>
            <a:fillRect/>
          </a:stretch>
        </p:blipFill>
        <p:spPr bwMode="auto">
          <a:xfrm>
            <a:off x="357158" y="1785926"/>
            <a:ext cx="410988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зрение 005"/>
          <p:cNvPicPr>
            <a:picLocks noChangeAspect="1" noChangeArrowheads="1"/>
          </p:cNvPicPr>
          <p:nvPr/>
        </p:nvPicPr>
        <p:blipFill>
          <a:blip r:embed="rId3" cstate="print"/>
          <a:srcRect r="10951" b="11140"/>
          <a:stretch>
            <a:fillRect/>
          </a:stretch>
        </p:blipFill>
        <p:spPr bwMode="auto">
          <a:xfrm>
            <a:off x="4714876" y="1785926"/>
            <a:ext cx="4099457" cy="3197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210</TotalTime>
  <Words>616</Words>
  <Application>Microsoft Office PowerPoint</Application>
  <PresentationFormat>Экран (4:3)</PresentationFormat>
  <Paragraphs>97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HOME-666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Иришка</dc:creator>
  <cp:lastModifiedBy>Sergey Kim</cp:lastModifiedBy>
  <cp:revision>25</cp:revision>
  <dcterms:created xsi:type="dcterms:W3CDTF">2009-04-01T15:38:35Z</dcterms:created>
  <dcterms:modified xsi:type="dcterms:W3CDTF">2009-04-05T15:55:09Z</dcterms:modified>
</cp:coreProperties>
</file>